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61" r:id="rId2"/>
    <p:sldId id="369" r:id="rId3"/>
    <p:sldId id="371" r:id="rId4"/>
    <p:sldId id="372" r:id="rId5"/>
    <p:sldId id="362" r:id="rId6"/>
  </p:sldIdLst>
  <p:sldSz cx="12192000" cy="6858000"/>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56921"/>
    <a:srgbClr val="D6DCE5"/>
    <a:srgbClr val="EBD08E"/>
    <a:srgbClr val="F0F5F6"/>
    <a:srgbClr val="F9F9F9"/>
    <a:srgbClr val="D0CECE"/>
    <a:srgbClr val="D4BD7D"/>
    <a:srgbClr val="F2F2F2"/>
    <a:srgbClr val="515F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91" autoAdjust="0"/>
    <p:restoredTop sz="94660"/>
  </p:normalViewPr>
  <p:slideViewPr>
    <p:cSldViewPr snapToGrid="0">
      <p:cViewPr varScale="1">
        <p:scale>
          <a:sx n="142" d="100"/>
          <a:sy n="142" d="100"/>
        </p:scale>
        <p:origin x="654"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48711"/>
          </a:xfrm>
          <a:prstGeom prst="rect">
            <a:avLst/>
          </a:prstGeom>
        </p:spPr>
        <p:txBody>
          <a:bodyPr vert="horz" lIns="94864" tIns="47433" rIns="94864" bIns="47433"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48711"/>
          </a:xfrm>
          <a:prstGeom prst="rect">
            <a:avLst/>
          </a:prstGeom>
        </p:spPr>
        <p:txBody>
          <a:bodyPr vert="horz" lIns="94864" tIns="47433" rIns="94864" bIns="47433" rtlCol="0"/>
          <a:lstStyle>
            <a:lvl1pPr algn="r">
              <a:defRPr sz="1200"/>
            </a:lvl1pPr>
          </a:lstStyle>
          <a:p>
            <a:fld id="{16A857D6-5997-4BB7-B529-CE2F50E28826}" type="datetimeFigureOut">
              <a:rPr lang="en-US" smtClean="0"/>
              <a:t>6/9/2024</a:t>
            </a:fld>
            <a:endParaRPr lang="en-US"/>
          </a:p>
        </p:txBody>
      </p:sp>
      <p:sp>
        <p:nvSpPr>
          <p:cNvPr id="4" name="Footer Placeholder 3"/>
          <p:cNvSpPr>
            <a:spLocks noGrp="1"/>
          </p:cNvSpPr>
          <p:nvPr>
            <p:ph type="ftr" sz="quarter" idx="2"/>
          </p:nvPr>
        </p:nvSpPr>
        <p:spPr>
          <a:xfrm>
            <a:off x="0" y="6601366"/>
            <a:ext cx="4002299" cy="348710"/>
          </a:xfrm>
          <a:prstGeom prst="rect">
            <a:avLst/>
          </a:prstGeom>
        </p:spPr>
        <p:txBody>
          <a:bodyPr vert="horz" lIns="94864" tIns="47433" rIns="94864" bIns="47433"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01366"/>
            <a:ext cx="4002299" cy="348710"/>
          </a:xfrm>
          <a:prstGeom prst="rect">
            <a:avLst/>
          </a:prstGeom>
        </p:spPr>
        <p:txBody>
          <a:bodyPr vert="horz" lIns="94864" tIns="47433" rIns="94864" bIns="47433" rtlCol="0" anchor="b"/>
          <a:lstStyle>
            <a:lvl1pPr algn="r">
              <a:defRPr sz="1200"/>
            </a:lvl1pPr>
          </a:lstStyle>
          <a:p>
            <a:fld id="{E74DE66E-23F9-491A-9DBF-070B5945859D}" type="slidenum">
              <a:rPr lang="en-US" smtClean="0"/>
              <a:t>‹#›</a:t>
            </a:fld>
            <a:endParaRPr lang="en-US"/>
          </a:p>
        </p:txBody>
      </p:sp>
    </p:spTree>
    <p:extLst>
      <p:ext uri="{BB962C8B-B14F-4D97-AF65-F5344CB8AC3E}">
        <p14:creationId xmlns:p14="http://schemas.microsoft.com/office/powerpoint/2010/main" val="1514178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129" cy="348902"/>
          </a:xfrm>
          <a:prstGeom prst="rect">
            <a:avLst/>
          </a:prstGeom>
        </p:spPr>
        <p:txBody>
          <a:bodyPr vert="horz" lIns="62828" tIns="31414" rIns="62828" bIns="31414" rtlCol="0"/>
          <a:lstStyle>
            <a:lvl1pPr algn="l">
              <a:defRPr sz="800"/>
            </a:lvl1pPr>
          </a:lstStyle>
          <a:p>
            <a:endParaRPr lang="en-US"/>
          </a:p>
        </p:txBody>
      </p:sp>
      <p:sp>
        <p:nvSpPr>
          <p:cNvPr id="3" name="Date Placeholder 2"/>
          <p:cNvSpPr>
            <a:spLocks noGrp="1"/>
          </p:cNvSpPr>
          <p:nvPr>
            <p:ph type="dt" idx="1"/>
          </p:nvPr>
        </p:nvSpPr>
        <p:spPr>
          <a:xfrm>
            <a:off x="5231895" y="0"/>
            <a:ext cx="4002129" cy="348902"/>
          </a:xfrm>
          <a:prstGeom prst="rect">
            <a:avLst/>
          </a:prstGeom>
        </p:spPr>
        <p:txBody>
          <a:bodyPr vert="horz" lIns="62828" tIns="31414" rIns="62828" bIns="31414" rtlCol="0"/>
          <a:lstStyle>
            <a:lvl1pPr algn="r">
              <a:defRPr sz="800"/>
            </a:lvl1pPr>
          </a:lstStyle>
          <a:p>
            <a:fld id="{6C6611E5-783F-42A4-A6F9-2231745B0E9E}" type="datetimeFigureOut">
              <a:rPr lang="en-US" smtClean="0"/>
              <a:t>6/9/2024</a:t>
            </a:fld>
            <a:endParaRPr lang="en-US"/>
          </a:p>
        </p:txBody>
      </p:sp>
      <p:sp>
        <p:nvSpPr>
          <p:cNvPr id="4" name="Slide Image Placeholder 3"/>
          <p:cNvSpPr>
            <a:spLocks noGrp="1" noRot="1" noChangeAspect="1"/>
          </p:cNvSpPr>
          <p:nvPr>
            <p:ph type="sldImg" idx="2"/>
          </p:nvPr>
        </p:nvSpPr>
        <p:spPr>
          <a:xfrm>
            <a:off x="2535238" y="868363"/>
            <a:ext cx="4165600" cy="2344737"/>
          </a:xfrm>
          <a:prstGeom prst="rect">
            <a:avLst/>
          </a:prstGeom>
          <a:noFill/>
          <a:ln w="12700">
            <a:solidFill>
              <a:prstClr val="black"/>
            </a:solidFill>
          </a:ln>
        </p:spPr>
        <p:txBody>
          <a:bodyPr vert="horz" lIns="62828" tIns="31414" rIns="62828" bIns="31414" rtlCol="0" anchor="ctr"/>
          <a:lstStyle/>
          <a:p>
            <a:endParaRPr lang="en-US"/>
          </a:p>
        </p:txBody>
      </p:sp>
      <p:sp>
        <p:nvSpPr>
          <p:cNvPr id="5" name="Notes Placeholder 4"/>
          <p:cNvSpPr>
            <a:spLocks noGrp="1"/>
          </p:cNvSpPr>
          <p:nvPr>
            <p:ph type="body" sz="quarter" idx="3"/>
          </p:nvPr>
        </p:nvSpPr>
        <p:spPr>
          <a:xfrm>
            <a:off x="924120" y="3344759"/>
            <a:ext cx="7388860" cy="2736417"/>
          </a:xfrm>
          <a:prstGeom prst="rect">
            <a:avLst/>
          </a:prstGeom>
        </p:spPr>
        <p:txBody>
          <a:bodyPr vert="horz" lIns="62828" tIns="31414" rIns="62828" bIns="314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01174"/>
            <a:ext cx="4002129" cy="348902"/>
          </a:xfrm>
          <a:prstGeom prst="rect">
            <a:avLst/>
          </a:prstGeom>
        </p:spPr>
        <p:txBody>
          <a:bodyPr vert="horz" lIns="62828" tIns="31414" rIns="62828" bIns="31414" rtlCol="0" anchor="b"/>
          <a:lstStyle>
            <a:lvl1pPr algn="l">
              <a:defRPr sz="800"/>
            </a:lvl1pPr>
          </a:lstStyle>
          <a:p>
            <a:endParaRPr lang="en-US"/>
          </a:p>
        </p:txBody>
      </p:sp>
      <p:sp>
        <p:nvSpPr>
          <p:cNvPr id="7" name="Slide Number Placeholder 6"/>
          <p:cNvSpPr>
            <a:spLocks noGrp="1"/>
          </p:cNvSpPr>
          <p:nvPr>
            <p:ph type="sldNum" sz="quarter" idx="5"/>
          </p:nvPr>
        </p:nvSpPr>
        <p:spPr>
          <a:xfrm>
            <a:off x="5231895" y="6601174"/>
            <a:ext cx="4002129" cy="348902"/>
          </a:xfrm>
          <a:prstGeom prst="rect">
            <a:avLst/>
          </a:prstGeom>
        </p:spPr>
        <p:txBody>
          <a:bodyPr vert="horz" lIns="62828" tIns="31414" rIns="62828" bIns="31414" rtlCol="0" anchor="b"/>
          <a:lstStyle>
            <a:lvl1pPr algn="r">
              <a:defRPr sz="800"/>
            </a:lvl1pPr>
          </a:lstStyle>
          <a:p>
            <a:fld id="{F9AD6040-BC0A-4C0A-BD8C-7F34EA6C797B}" type="slidenum">
              <a:rPr lang="en-US" smtClean="0"/>
              <a:t>‹#›</a:t>
            </a:fld>
            <a:endParaRPr lang="en-US"/>
          </a:p>
        </p:txBody>
      </p:sp>
    </p:spTree>
    <p:extLst>
      <p:ext uri="{BB962C8B-B14F-4D97-AF65-F5344CB8AC3E}">
        <p14:creationId xmlns:p14="http://schemas.microsoft.com/office/powerpoint/2010/main" val="2446695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EBAF26-C86B-4876-8377-DDBE234D7905}" type="datetime1">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412254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2A6237-C1BC-45E7-8322-3CE4AC906A4A}" type="datetime1">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1453786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138561-C17C-484D-84D1-17CE8AF907B5}" type="datetime1">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225870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770D8EF-6F9F-4029-9CCF-EF6EDD32D142}" type="datetime1">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1700627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3EBED-FA7B-42E7-9397-78A8135167E4}" type="datetime1">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156287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D2679F9-DEA6-4767-ADC9-730FEBBDCE20}" type="datetime1">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3924295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E9DBB26-F047-4F7F-8558-5E3D63F3DBD9}" type="datetime1">
              <a:rPr lang="en-GB" smtClean="0"/>
              <a:t>09/06/2024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259025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58CBC68-6B7A-406F-B507-0D682CF34BC8}" type="datetime1">
              <a:rPr lang="en-GB" smtClean="0"/>
              <a:t>09/06/2024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260817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5B360-2C7C-4ED9-8FC0-DACBDF384ED4}" type="datetime1">
              <a:rPr lang="en-GB" smtClean="0"/>
              <a:t>09/06/2024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209688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96583A-7B76-4A3F-9766-3D3D936C842F}" type="datetime1">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1186146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1402FB-11B5-45D0-A352-72409B4E0457}" type="datetime1">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EE9DD-23B7-45FC-A939-0A202084C108}" type="slidenum">
              <a:rPr lang="en-GB" smtClean="0"/>
              <a:t>‹#›</a:t>
            </a:fld>
            <a:endParaRPr lang="en-GB"/>
          </a:p>
        </p:txBody>
      </p:sp>
    </p:spTree>
    <p:extLst>
      <p:ext uri="{BB962C8B-B14F-4D97-AF65-F5344CB8AC3E}">
        <p14:creationId xmlns:p14="http://schemas.microsoft.com/office/powerpoint/2010/main" val="3070394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ADE72-960D-46F9-BA00-A84CD66BDEBC}" type="datetime1">
              <a:rPr lang="en-GB" smtClean="0"/>
              <a:t>09/06/2024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EE9DD-23B7-45FC-A939-0A202084C108}" type="slidenum">
              <a:rPr lang="en-GB" smtClean="0"/>
              <a:t>‹#›</a:t>
            </a:fld>
            <a:endParaRPr lang="en-GB"/>
          </a:p>
        </p:txBody>
      </p:sp>
    </p:spTree>
    <p:extLst>
      <p:ext uri="{BB962C8B-B14F-4D97-AF65-F5344CB8AC3E}">
        <p14:creationId xmlns:p14="http://schemas.microsoft.com/office/powerpoint/2010/main" val="3365130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99F02C-829E-4C00-B1ED-CFB4E4F5BAC2}"/>
              </a:ext>
            </a:extLst>
          </p:cNvPr>
          <p:cNvSpPr>
            <a:spLocks noGrp="1"/>
          </p:cNvSpPr>
          <p:nvPr>
            <p:ph type="sldNum" sz="quarter" idx="12"/>
          </p:nvPr>
        </p:nvSpPr>
        <p:spPr/>
        <p:txBody>
          <a:bodyPr/>
          <a:lstStyle/>
          <a:p>
            <a:fld id="{265EE9DD-23B7-45FC-A939-0A202084C108}" type="slidenum">
              <a:rPr lang="en-GB" smtClean="0"/>
              <a:t>1</a:t>
            </a:fld>
            <a:endParaRPr lang="en-GB"/>
          </a:p>
        </p:txBody>
      </p:sp>
      <p:sp>
        <p:nvSpPr>
          <p:cNvPr id="5" name="Text Box 3">
            <a:extLst>
              <a:ext uri="{FF2B5EF4-FFF2-40B4-BE49-F238E27FC236}">
                <a16:creationId xmlns:a16="http://schemas.microsoft.com/office/drawing/2014/main" id="{B9BBEFF4-10AE-42C8-A6FB-202A38E63812}"/>
              </a:ext>
            </a:extLst>
          </p:cNvPr>
          <p:cNvSpPr txBox="1"/>
          <p:nvPr/>
        </p:nvSpPr>
        <p:spPr>
          <a:xfrm>
            <a:off x="1546412" y="1208747"/>
            <a:ext cx="5593416" cy="1325563"/>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800"/>
              </a:spcAft>
            </a:pPr>
            <a:r>
              <a:rPr lang="en-US"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Seventh GCC Regional Seminar on Foreign Investment Statistics </a:t>
            </a:r>
            <a:r>
              <a:rPr lang="en-GB"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 cooperation with </a:t>
            </a:r>
            <a:r>
              <a:rPr lang="en-GB" sz="2400" b="1" kern="1200"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UN</a:t>
            </a:r>
            <a:r>
              <a:rPr lang="en-GB"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CTAD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en-GB"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 Box 470">
            <a:extLst>
              <a:ext uri="{FF2B5EF4-FFF2-40B4-BE49-F238E27FC236}">
                <a16:creationId xmlns:a16="http://schemas.microsoft.com/office/drawing/2014/main" id="{331B1CDB-F622-40AC-9D28-2C858A9A9C4C}"/>
              </a:ext>
            </a:extLst>
          </p:cNvPr>
          <p:cNvSpPr txBox="1"/>
          <p:nvPr/>
        </p:nvSpPr>
        <p:spPr>
          <a:xfrm>
            <a:off x="6905625" y="1261800"/>
            <a:ext cx="4448175" cy="1325563"/>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1200"/>
              </a:spcAft>
            </a:pPr>
            <a:r>
              <a:rPr lang="ar-OM" sz="2600" b="1" u="sng" dirty="0">
                <a:solidFill>
                  <a:srgbClr val="0563C1"/>
                </a:solidFill>
                <a:effectLst/>
                <a:latin typeface="Calibri Light" panose="020F0302020204030204" pitchFamily="34" charset="0"/>
                <a:ea typeface="Calibri" panose="020F0502020204030204" pitchFamily="34" charset="0"/>
                <a:cs typeface="mohammad bold art 1"/>
              </a:rPr>
              <a:t>الندوة الاقليمية سابعا</a:t>
            </a:r>
            <a:r>
              <a:rPr lang="ar-OM" sz="2600" b="1" dirty="0">
                <a:effectLst/>
                <a:latin typeface="Calibri" panose="020F0502020204030204" pitchFamily="34" charset="0"/>
                <a:ea typeface="Calibri" panose="020F0502020204030204" pitchFamily="34" charset="0"/>
                <a:cs typeface="Calibri Light" panose="020F0302020204030204" pitchFamily="34" charset="0"/>
              </a:rPr>
              <a:t> </a:t>
            </a:r>
            <a:r>
              <a:rPr lang="ar-OM" sz="2600" b="1" dirty="0">
                <a:effectLst/>
                <a:latin typeface="Calibri Light" panose="020F0302020204030204" pitchFamily="34" charset="0"/>
                <a:ea typeface="Calibri" panose="020F0502020204030204" pitchFamily="34" charset="0"/>
                <a:cs typeface="mohammad bold art 1"/>
              </a:rPr>
              <a:t>حول</a:t>
            </a:r>
            <a:r>
              <a:rPr lang="ar-OM" sz="2600" b="1" dirty="0">
                <a:effectLst/>
                <a:latin typeface="Calibri" panose="020F0502020204030204" pitchFamily="34" charset="0"/>
                <a:ea typeface="Calibri" panose="020F0502020204030204" pitchFamily="34" charset="0"/>
                <a:cs typeface="Calibri Light" panose="020F0302020204030204" pitchFamily="34" charset="0"/>
              </a:rPr>
              <a:t> </a:t>
            </a:r>
            <a:r>
              <a:rPr lang="ar-OM" sz="2600" b="1" dirty="0">
                <a:effectLst/>
                <a:latin typeface="Calibri Light" panose="020F0302020204030204" pitchFamily="34" charset="0"/>
                <a:ea typeface="Calibri" panose="020F0502020204030204" pitchFamily="34" charset="0"/>
                <a:cs typeface="mohammad bold art 1"/>
              </a:rPr>
              <a:t>إحصاءات الاستثمار الأجنبي بالتعاون مع </a:t>
            </a:r>
            <a:r>
              <a:rPr lang="ar-OM" sz="2600" b="1" dirty="0" err="1">
                <a:effectLst/>
                <a:latin typeface="Calibri Light" panose="020F0302020204030204" pitchFamily="34" charset="0"/>
                <a:ea typeface="Calibri" panose="020F0502020204030204" pitchFamily="34" charset="0"/>
                <a:cs typeface="mohammad bold art 1"/>
              </a:rPr>
              <a:t>الأونكتاد</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en-US" sz="2000" b="1" dirty="0">
                <a:effectLst/>
                <a:latin typeface="Sakkal Majalla" panose="02000000000000000000" pitchFamily="2" charset="-78"/>
                <a:ea typeface="Calibri" panose="020F0502020204030204" pitchFamily="34" charset="0"/>
                <a:cs typeface="GE SS Text Bold"/>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7" name="Text Box 470">
            <a:extLst>
              <a:ext uri="{FF2B5EF4-FFF2-40B4-BE49-F238E27FC236}">
                <a16:creationId xmlns:a16="http://schemas.microsoft.com/office/drawing/2014/main" id="{5B75E079-E4A1-4CA3-80BE-F5CA1BDBFBED}"/>
              </a:ext>
            </a:extLst>
          </p:cNvPr>
          <p:cNvSpPr txBox="1"/>
          <p:nvPr/>
        </p:nvSpPr>
        <p:spPr>
          <a:xfrm>
            <a:off x="4901451" y="3018567"/>
            <a:ext cx="6676467" cy="7067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1200"/>
              </a:spcAft>
            </a:pPr>
            <a:r>
              <a:rPr lang="ar-OM" sz="2600" b="1" u="sng" dirty="0">
                <a:effectLst/>
                <a:latin typeface="Calibri Light" panose="020F0302020204030204" pitchFamily="34" charset="0"/>
                <a:ea typeface="Calibri" panose="020F0502020204030204" pitchFamily="34" charset="0"/>
                <a:cs typeface="mohammad bold art 1"/>
              </a:rPr>
              <a:t>مقدمة للاستثمار في المجالات الجديدة وتوسيع القدرات،</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 Box 3">
            <a:extLst>
              <a:ext uri="{FF2B5EF4-FFF2-40B4-BE49-F238E27FC236}">
                <a16:creationId xmlns:a16="http://schemas.microsoft.com/office/drawing/2014/main" id="{E296017C-B742-4B1C-BA0E-928A95820F15}"/>
              </a:ext>
            </a:extLst>
          </p:cNvPr>
          <p:cNvSpPr txBox="1"/>
          <p:nvPr/>
        </p:nvSpPr>
        <p:spPr>
          <a:xfrm>
            <a:off x="5043766" y="3562159"/>
            <a:ext cx="6391835" cy="849826"/>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pPr>
            <a:r>
              <a:rPr lang="en-US"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Introduction to Greenfield Investment and</a:t>
            </a:r>
          </a:p>
          <a:p>
            <a:pPr marL="0" marR="0" algn="ctr" rtl="1">
              <a:lnSpc>
                <a:spcPct val="107000"/>
              </a:lnSpc>
              <a:spcBef>
                <a:spcPts val="0"/>
              </a:spcBef>
              <a:spcAft>
                <a:spcPts val="800"/>
              </a:spcAft>
            </a:pPr>
            <a:r>
              <a:rPr lang="en-US"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Extension of Capacity</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 Box 4">
            <a:extLst>
              <a:ext uri="{FF2B5EF4-FFF2-40B4-BE49-F238E27FC236}">
                <a16:creationId xmlns:a16="http://schemas.microsoft.com/office/drawing/2014/main" id="{7C85159D-3ADF-4764-B502-AAA21E2DDABF}"/>
              </a:ext>
            </a:extLst>
          </p:cNvPr>
          <p:cNvSpPr txBox="1"/>
          <p:nvPr/>
        </p:nvSpPr>
        <p:spPr>
          <a:xfrm>
            <a:off x="8157882" y="4753116"/>
            <a:ext cx="2619936" cy="6667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0"/>
              </a:spcAft>
            </a:pPr>
            <a:r>
              <a:rPr lang="en-US" sz="1800" u="sng" dirty="0">
                <a:effectLst/>
                <a:latin typeface="Calibri" panose="020F0502020204030204" pitchFamily="34" charset="0"/>
                <a:ea typeface="Calibri" panose="020F0502020204030204" pitchFamily="34" charset="0"/>
                <a:cs typeface="GE SS Text Light"/>
              </a:rPr>
              <a:t>28</a:t>
            </a:r>
            <a:r>
              <a:rPr lang="en-US" sz="1800" u="sng" dirty="0">
                <a:effectLst/>
                <a:latin typeface="GE SS Text Light"/>
                <a:ea typeface="Calibri" panose="020F0502020204030204" pitchFamily="34" charset="0"/>
                <a:cs typeface="Arial" panose="020B0604020202020204" pitchFamily="34" charset="0"/>
              </a:rPr>
              <a:t> </a:t>
            </a:r>
            <a:r>
              <a:rPr lang="ar-OM" sz="1800" u="sng" dirty="0">
                <a:effectLst/>
                <a:latin typeface="GE SS Text Light"/>
                <a:ea typeface="Calibri" panose="020F0502020204030204" pitchFamily="34" charset="0"/>
                <a:cs typeface="Arial" panose="020B0604020202020204" pitchFamily="34" charset="0"/>
              </a:rPr>
              <a:t>يمكن 2024م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OM" u="sng" dirty="0">
                <a:effectLst/>
                <a:latin typeface="Calibri" panose="020F0502020204030204" pitchFamily="34" charset="0"/>
                <a:ea typeface="Calibri" panose="020F0502020204030204" pitchFamily="34" charset="0"/>
                <a:cs typeface="GE SS Text Light"/>
              </a:rPr>
              <a:t>(باستخدام الوسائط الإلكترونية)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en-US" sz="2000" b="1" dirty="0">
                <a:effectLst/>
                <a:latin typeface="Sakkal Majalla" panose="02000000000000000000" pitchFamily="2" charset="-78"/>
                <a:ea typeface="Calibri" panose="020F0502020204030204" pitchFamily="34" charset="0"/>
                <a:cs typeface="GE SS Text Bold"/>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0" name="Text Box 6">
            <a:extLst>
              <a:ext uri="{FF2B5EF4-FFF2-40B4-BE49-F238E27FC236}">
                <a16:creationId xmlns:a16="http://schemas.microsoft.com/office/drawing/2014/main" id="{63F1E65F-DAD2-470B-B676-581AE0013115}"/>
              </a:ext>
            </a:extLst>
          </p:cNvPr>
          <p:cNvSpPr txBox="1"/>
          <p:nvPr/>
        </p:nvSpPr>
        <p:spPr>
          <a:xfrm>
            <a:off x="6289118" y="4753116"/>
            <a:ext cx="1868762" cy="613697"/>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pPr>
            <a:r>
              <a:rPr lang="en-US" u="sng"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May 28, 2024</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en-US" u="sng"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 Virtual Mode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en-GB"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BCA90-AFA1-4973-A4B2-31E45A3179B7}"/>
              </a:ext>
            </a:extLst>
          </p:cNvPr>
          <p:cNvSpPr>
            <a:spLocks noGrp="1"/>
          </p:cNvSpPr>
          <p:nvPr>
            <p:ph type="title"/>
          </p:nvPr>
        </p:nvSpPr>
        <p:spPr>
          <a:xfrm>
            <a:off x="2185370" y="136525"/>
            <a:ext cx="9168430" cy="729014"/>
          </a:xfrm>
        </p:spPr>
        <p:txBody>
          <a:bodyPr>
            <a:normAutofit/>
          </a:bodyPr>
          <a:lstStyle/>
          <a:p>
            <a:pPr algn="ctr"/>
            <a:r>
              <a:rPr lang="en-US" b="1" dirty="0"/>
              <a:t>Definition of </a:t>
            </a:r>
            <a:r>
              <a:rPr lang="en-US" dirty="0">
                <a:solidFill>
                  <a:srgbClr val="000000"/>
                </a:solidFill>
                <a:effectLst/>
                <a:latin typeface="Arial" panose="020B0604020202020204" pitchFamily="34" charset="0"/>
                <a:ea typeface="Aptos"/>
              </a:rPr>
              <a:t>Greenfield Investment</a:t>
            </a:r>
            <a:endParaRPr lang="en-US" b="1" dirty="0"/>
          </a:p>
        </p:txBody>
      </p:sp>
      <p:sp>
        <p:nvSpPr>
          <p:cNvPr id="4" name="Slide Number Placeholder 3">
            <a:extLst>
              <a:ext uri="{FF2B5EF4-FFF2-40B4-BE49-F238E27FC236}">
                <a16:creationId xmlns:a16="http://schemas.microsoft.com/office/drawing/2014/main" id="{B5320FEB-95B1-4460-9E17-A9566AF3655C}"/>
              </a:ext>
            </a:extLst>
          </p:cNvPr>
          <p:cNvSpPr>
            <a:spLocks noGrp="1"/>
          </p:cNvSpPr>
          <p:nvPr>
            <p:ph type="sldNum" sz="quarter" idx="12"/>
          </p:nvPr>
        </p:nvSpPr>
        <p:spPr/>
        <p:txBody>
          <a:bodyPr/>
          <a:lstStyle/>
          <a:p>
            <a:fld id="{265EE9DD-23B7-45FC-A939-0A202084C108}" type="slidenum">
              <a:rPr lang="en-GB" smtClean="0"/>
              <a:t>2</a:t>
            </a:fld>
            <a:endParaRPr lang="en-GB"/>
          </a:p>
        </p:txBody>
      </p:sp>
      <p:sp>
        <p:nvSpPr>
          <p:cNvPr id="7" name="Content Placeholder 2">
            <a:extLst>
              <a:ext uri="{FF2B5EF4-FFF2-40B4-BE49-F238E27FC236}">
                <a16:creationId xmlns:a16="http://schemas.microsoft.com/office/drawing/2014/main" id="{2B1FB778-DA4C-40F7-9E74-481F02D56B3B}"/>
              </a:ext>
            </a:extLst>
          </p:cNvPr>
          <p:cNvSpPr>
            <a:spLocks noGrp="1"/>
          </p:cNvSpPr>
          <p:nvPr>
            <p:ph idx="1"/>
          </p:nvPr>
        </p:nvSpPr>
        <p:spPr>
          <a:xfrm>
            <a:off x="1768288" y="1156447"/>
            <a:ext cx="9497883" cy="4941794"/>
          </a:xfrm>
        </p:spPr>
        <p:txBody>
          <a:bodyPr>
            <a:noAutofit/>
          </a:bodyPr>
          <a:lstStyle/>
          <a:p>
            <a:pPr marL="514350" lvl="1" indent="-514350">
              <a:lnSpc>
                <a:spcPct val="107000"/>
              </a:lnSpc>
              <a:spcBef>
                <a:spcPts val="0"/>
              </a:spcBef>
              <a:buFont typeface="Wingdings" panose="05000000000000000000" pitchFamily="2" charset="2"/>
              <a:buChar char="q"/>
            </a:pPr>
            <a:r>
              <a:rPr lang="en-US" sz="2200" dirty="0">
                <a:solidFill>
                  <a:srgbClr val="000000"/>
                </a:solidFill>
                <a:effectLst/>
                <a:latin typeface="Arial" panose="020B0604020202020204" pitchFamily="34" charset="0"/>
                <a:ea typeface="Aptos"/>
              </a:rPr>
              <a:t>The IMF’s Direct Investment Task Team (DITT), BPM6 Update, in its approved/final version of the guideline note (GN) D.1 Greenfield Investment (GI) and Extension of Capacity (EC) defines greenfield investment (GI) as</a:t>
            </a:r>
          </a:p>
          <a:p>
            <a:pPr marL="517525" lvl="1" indent="0" algn="ctr">
              <a:lnSpc>
                <a:spcPct val="107000"/>
              </a:lnSpc>
              <a:spcBef>
                <a:spcPts val="0"/>
              </a:spcBef>
              <a:buNone/>
            </a:pPr>
            <a:r>
              <a:rPr lang="en-US" sz="2200" dirty="0">
                <a:solidFill>
                  <a:srgbClr val="000000"/>
                </a:solidFill>
                <a:latin typeface="Arial" panose="020B0604020202020204" pitchFamily="34" charset="0"/>
              </a:rPr>
              <a:t>“</a:t>
            </a:r>
            <a:r>
              <a:rPr lang="en-US" sz="2200" b="1" dirty="0">
                <a:solidFill>
                  <a:srgbClr val="0000FF"/>
                </a:solidFill>
                <a:latin typeface="Arial" panose="020B0604020202020204" pitchFamily="34" charset="0"/>
              </a:rPr>
              <a:t>an investment that brings new and additional resources and assets to the enterprise and leads to gross fixed capital formation (GFCF).</a:t>
            </a:r>
            <a:r>
              <a:rPr lang="en-US" sz="2200" dirty="0">
                <a:solidFill>
                  <a:srgbClr val="000000"/>
                </a:solidFill>
                <a:latin typeface="Arial" panose="020B0604020202020204" pitchFamily="34" charset="0"/>
              </a:rPr>
              <a:t>”</a:t>
            </a:r>
          </a:p>
          <a:p>
            <a:pPr marL="514350" lvl="1" indent="-514350">
              <a:lnSpc>
                <a:spcPct val="107000"/>
              </a:lnSpc>
              <a:spcBef>
                <a:spcPts val="0"/>
              </a:spcBef>
              <a:buFont typeface="Wingdings" panose="05000000000000000000" pitchFamily="2" charset="2"/>
              <a:buChar char="q"/>
            </a:pPr>
            <a:r>
              <a:rPr lang="en-US" sz="2200" dirty="0">
                <a:effectLst/>
                <a:latin typeface="Calibri" panose="020F0502020204030204" pitchFamily="34" charset="0"/>
                <a:ea typeface="Calibri" panose="020F0502020204030204" pitchFamily="34" charset="0"/>
                <a:cs typeface="Arial" panose="020B0604020202020204" pitchFamily="34" charset="0"/>
              </a:rPr>
              <a:t>Green Field Investment is more complex. As mentioned in the approved/final version D.1 Greenfield Investment (GI) and Extension of Capacity (EC) of the IMF’s Direct Investment Task Team (DITT), BPM6 Update, “There were different views in the DITT whether the narrow measure of GI statistics including only newly established affiliates or also EC into existing businesses, would be the best to measure” (paragraph 14).</a:t>
            </a: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4344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BCA90-AFA1-4973-A4B2-31E45A3179B7}"/>
              </a:ext>
            </a:extLst>
          </p:cNvPr>
          <p:cNvSpPr>
            <a:spLocks noGrp="1"/>
          </p:cNvSpPr>
          <p:nvPr>
            <p:ph type="title"/>
          </p:nvPr>
        </p:nvSpPr>
        <p:spPr>
          <a:xfrm>
            <a:off x="2185370" y="125132"/>
            <a:ext cx="9168430" cy="729014"/>
          </a:xfrm>
        </p:spPr>
        <p:txBody>
          <a:bodyPr>
            <a:normAutofit/>
          </a:bodyPr>
          <a:lstStyle/>
          <a:p>
            <a:pPr algn="ctr"/>
            <a:r>
              <a:rPr lang="en-US" sz="2400" b="1" dirty="0">
                <a:solidFill>
                  <a:srgbClr val="000000"/>
                </a:solidFill>
                <a:effectLst/>
                <a:latin typeface="Arial" panose="020B0604020202020204" pitchFamily="34" charset="0"/>
                <a:ea typeface="Aptos"/>
              </a:rPr>
              <a:t>Greenfield Investment (GI) and Extension of Capacity (EC)</a:t>
            </a:r>
            <a:endParaRPr lang="en-US" sz="2400" b="1" dirty="0"/>
          </a:p>
        </p:txBody>
      </p:sp>
      <p:sp>
        <p:nvSpPr>
          <p:cNvPr id="4" name="Slide Number Placeholder 3">
            <a:extLst>
              <a:ext uri="{FF2B5EF4-FFF2-40B4-BE49-F238E27FC236}">
                <a16:creationId xmlns:a16="http://schemas.microsoft.com/office/drawing/2014/main" id="{B5320FEB-95B1-4460-9E17-A9566AF3655C}"/>
              </a:ext>
            </a:extLst>
          </p:cNvPr>
          <p:cNvSpPr>
            <a:spLocks noGrp="1"/>
          </p:cNvSpPr>
          <p:nvPr>
            <p:ph type="sldNum" sz="quarter" idx="12"/>
          </p:nvPr>
        </p:nvSpPr>
        <p:spPr/>
        <p:txBody>
          <a:bodyPr/>
          <a:lstStyle/>
          <a:p>
            <a:fld id="{265EE9DD-23B7-45FC-A939-0A202084C108}" type="slidenum">
              <a:rPr lang="en-GB" smtClean="0"/>
              <a:t>3</a:t>
            </a:fld>
            <a:endParaRPr lang="en-GB"/>
          </a:p>
        </p:txBody>
      </p:sp>
      <p:sp>
        <p:nvSpPr>
          <p:cNvPr id="7" name="Content Placeholder 2">
            <a:extLst>
              <a:ext uri="{FF2B5EF4-FFF2-40B4-BE49-F238E27FC236}">
                <a16:creationId xmlns:a16="http://schemas.microsoft.com/office/drawing/2014/main" id="{2B1FB778-DA4C-40F7-9E74-481F02D56B3B}"/>
              </a:ext>
            </a:extLst>
          </p:cNvPr>
          <p:cNvSpPr>
            <a:spLocks noGrp="1"/>
          </p:cNvSpPr>
          <p:nvPr>
            <p:ph idx="1"/>
          </p:nvPr>
        </p:nvSpPr>
        <p:spPr>
          <a:xfrm>
            <a:off x="2420471" y="1156447"/>
            <a:ext cx="8845700" cy="4941794"/>
          </a:xfrm>
        </p:spPr>
        <p:txBody>
          <a:bodyPr>
            <a:noAutofit/>
          </a:bodyPr>
          <a:lstStyle/>
          <a:p>
            <a:pPr marL="457200" marR="0" indent="-457200">
              <a:lnSpc>
                <a:spcPct val="107000"/>
              </a:lnSpc>
              <a:spcBef>
                <a:spcPts val="0"/>
              </a:spcBef>
              <a:spcAft>
                <a:spcPts val="800"/>
              </a:spcAft>
              <a:buFont typeface="Wingdings" panose="05000000000000000000" pitchFamily="2" charset="2"/>
              <a:buChar char="q"/>
            </a:pPr>
            <a:r>
              <a:rPr lang="en-US" sz="2000" dirty="0">
                <a:solidFill>
                  <a:srgbClr val="000000"/>
                </a:solidFill>
                <a:effectLst/>
                <a:latin typeface="Arial" panose="020B0604020202020204" pitchFamily="34" charset="0"/>
                <a:ea typeface="Aptos"/>
              </a:rPr>
              <a:t>The guideline notes (GN) D.1 Greenfield Investment (GI) and Extension of Capacity (EC) highlight two different concepts</a:t>
            </a:r>
          </a:p>
          <a:p>
            <a:pPr marL="1257300" marR="0" indent="-342900">
              <a:lnSpc>
                <a:spcPct val="107000"/>
              </a:lnSpc>
              <a:spcBef>
                <a:spcPts val="0"/>
              </a:spcBef>
              <a:spcAft>
                <a:spcPts val="800"/>
              </a:spcAft>
              <a:buFont typeface="Wingdings" panose="05000000000000000000" pitchFamily="2" charset="2"/>
              <a:buChar char="Ø"/>
            </a:pPr>
            <a:r>
              <a:rPr lang="en-US" sz="2000" dirty="0">
                <a:solidFill>
                  <a:srgbClr val="000000"/>
                </a:solidFill>
                <a:effectLst/>
                <a:latin typeface="Arial" panose="020B0604020202020204" pitchFamily="34" charset="0"/>
                <a:ea typeface="Aptos"/>
              </a:rPr>
              <a:t>the transaction approach and </a:t>
            </a:r>
          </a:p>
          <a:p>
            <a:pPr marL="1257300" marR="0" indent="-342900">
              <a:lnSpc>
                <a:spcPct val="107000"/>
              </a:lnSpc>
              <a:spcBef>
                <a:spcPts val="0"/>
              </a:spcBef>
              <a:spcAft>
                <a:spcPts val="800"/>
              </a:spcAft>
              <a:buFont typeface="Wingdings" panose="05000000000000000000" pitchFamily="2" charset="2"/>
              <a:buChar char="Ø"/>
            </a:pPr>
            <a:r>
              <a:rPr lang="en-US" sz="2000" dirty="0">
                <a:solidFill>
                  <a:srgbClr val="000000"/>
                </a:solidFill>
                <a:effectLst/>
                <a:latin typeface="Arial" panose="020B0604020202020204" pitchFamily="34" charset="0"/>
                <a:ea typeface="Aptos"/>
              </a:rPr>
              <a:t>the capital approach</a:t>
            </a:r>
          </a:p>
          <a:p>
            <a:pPr marL="914400" marR="0" indent="0">
              <a:lnSpc>
                <a:spcPct val="107000"/>
              </a:lnSpc>
              <a:spcBef>
                <a:spcPts val="0"/>
              </a:spcBef>
              <a:spcAft>
                <a:spcPts val="800"/>
              </a:spcAft>
              <a:buNone/>
            </a:pPr>
            <a:r>
              <a:rPr lang="en-US" sz="2000" dirty="0">
                <a:solidFill>
                  <a:srgbClr val="000000"/>
                </a:solidFill>
                <a:effectLst/>
                <a:latin typeface="Arial" panose="020B0604020202020204" pitchFamily="34" charset="0"/>
                <a:ea typeface="Aptos"/>
              </a:rPr>
              <a:t>And pros and cons of each of them. </a:t>
            </a:r>
          </a:p>
          <a:p>
            <a:pPr marL="457200" marR="0" indent="-457200">
              <a:lnSpc>
                <a:spcPct val="107000"/>
              </a:lnSpc>
              <a:spcBef>
                <a:spcPts val="0"/>
              </a:spcBef>
              <a:spcAft>
                <a:spcPts val="800"/>
              </a:spcAft>
              <a:buFont typeface="Wingdings" panose="05000000000000000000" pitchFamily="2" charset="2"/>
              <a:buChar char="q"/>
            </a:pPr>
            <a:r>
              <a:rPr lang="en-US" sz="2000" dirty="0">
                <a:solidFill>
                  <a:srgbClr val="000000"/>
                </a:solidFill>
                <a:effectLst/>
                <a:latin typeface="Arial" panose="020B0604020202020204" pitchFamily="34" charset="0"/>
                <a:ea typeface="Aptos"/>
              </a:rPr>
              <a:t>In addition, greenfield investments and extension of capacity data collection should cover both:</a:t>
            </a:r>
          </a:p>
          <a:p>
            <a:pPr marL="1257300" marR="0" indent="-342900">
              <a:lnSpc>
                <a:spcPct val="107000"/>
              </a:lnSpc>
              <a:spcBef>
                <a:spcPts val="0"/>
              </a:spcBef>
              <a:spcAft>
                <a:spcPts val="800"/>
              </a:spcAft>
              <a:buFont typeface="Wingdings" panose="05000000000000000000" pitchFamily="2" charset="2"/>
              <a:buChar char="Ø"/>
            </a:pPr>
            <a:r>
              <a:rPr lang="en-US" sz="2000" dirty="0">
                <a:solidFill>
                  <a:srgbClr val="000000"/>
                </a:solidFill>
                <a:effectLst/>
                <a:latin typeface="Arial" panose="020B0604020202020204" pitchFamily="34" charset="0"/>
                <a:ea typeface="Aptos"/>
              </a:rPr>
              <a:t>equity (other than reinvestment of earnings) and </a:t>
            </a:r>
          </a:p>
          <a:p>
            <a:pPr marL="1257300" marR="0" indent="-342900">
              <a:lnSpc>
                <a:spcPct val="107000"/>
              </a:lnSpc>
              <a:spcBef>
                <a:spcPts val="0"/>
              </a:spcBef>
              <a:spcAft>
                <a:spcPts val="800"/>
              </a:spcAft>
              <a:buFont typeface="Wingdings" panose="05000000000000000000" pitchFamily="2" charset="2"/>
              <a:buChar char="Ø"/>
            </a:pPr>
            <a:r>
              <a:rPr lang="en-US" sz="2000" dirty="0">
                <a:solidFill>
                  <a:srgbClr val="000000"/>
                </a:solidFill>
                <a:effectLst/>
                <a:latin typeface="Arial" panose="020B0604020202020204" pitchFamily="34" charset="0"/>
                <a:ea typeface="Aptos"/>
              </a:rPr>
              <a:t>debt instruments, </a:t>
            </a:r>
          </a:p>
          <a:p>
            <a:pPr marL="1257300" marR="0" indent="-342900">
              <a:lnSpc>
                <a:spcPct val="107000"/>
              </a:lnSpc>
              <a:spcBef>
                <a:spcPts val="0"/>
              </a:spcBef>
              <a:spcAft>
                <a:spcPts val="800"/>
              </a:spcAft>
              <a:buFont typeface="Wingdings" panose="05000000000000000000" pitchFamily="2" charset="2"/>
              <a:buChar char="Ø"/>
            </a:pPr>
            <a:r>
              <a:rPr lang="en-US" sz="2000" dirty="0">
                <a:solidFill>
                  <a:srgbClr val="FF0000"/>
                </a:solidFill>
                <a:effectLst/>
                <a:latin typeface="Arial" panose="020B0604020202020204" pitchFamily="34" charset="0"/>
                <a:ea typeface="Aptos"/>
              </a:rPr>
              <a:t>excluding the “pass-through” funds</a:t>
            </a:r>
            <a:r>
              <a:rPr lang="en-US" sz="2000" dirty="0">
                <a:solidFill>
                  <a:srgbClr val="000000"/>
                </a:solidFill>
                <a:effectLst/>
                <a:latin typeface="Arial" panose="020B0604020202020204" pitchFamily="34" charset="0"/>
                <a:ea typeface="Aptos"/>
              </a:rPr>
              <a:t>, if possible, and </a:t>
            </a:r>
          </a:p>
          <a:p>
            <a:pPr marL="1257300" marR="0" indent="-342900">
              <a:lnSpc>
                <a:spcPct val="107000"/>
              </a:lnSpc>
              <a:spcBef>
                <a:spcPts val="0"/>
              </a:spcBef>
              <a:spcAft>
                <a:spcPts val="800"/>
              </a:spcAft>
              <a:buFont typeface="Wingdings" panose="05000000000000000000" pitchFamily="2" charset="2"/>
              <a:buChar char="Ø"/>
            </a:pPr>
            <a:r>
              <a:rPr lang="en-US" sz="2000" dirty="0">
                <a:solidFill>
                  <a:srgbClr val="000000"/>
                </a:solidFill>
                <a:effectLst/>
                <a:latin typeface="Arial" panose="020B0604020202020204" pitchFamily="34" charset="0"/>
                <a:ea typeface="Aptos"/>
              </a:rPr>
              <a:t>the recording should be on </a:t>
            </a:r>
            <a:r>
              <a:rPr lang="en-US" sz="2000" dirty="0">
                <a:solidFill>
                  <a:srgbClr val="0000FF"/>
                </a:solidFill>
                <a:effectLst/>
                <a:latin typeface="Arial" panose="020B0604020202020204" pitchFamily="34" charset="0"/>
                <a:ea typeface="Aptos"/>
              </a:rPr>
              <a:t>net inward DI</a:t>
            </a:r>
            <a:r>
              <a:rPr lang="en-US" sz="2000" dirty="0">
                <a:solidFill>
                  <a:srgbClr val="000000"/>
                </a:solidFill>
                <a:effectLst/>
                <a:latin typeface="Arial" panose="020B0604020202020204" pitchFamily="34" charset="0"/>
                <a:ea typeface="Aptos"/>
              </a:rPr>
              <a:t>. </a:t>
            </a:r>
          </a:p>
          <a:p>
            <a:pPr marL="0" marR="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49195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BCA90-AFA1-4973-A4B2-31E45A3179B7}"/>
              </a:ext>
            </a:extLst>
          </p:cNvPr>
          <p:cNvSpPr>
            <a:spLocks noGrp="1"/>
          </p:cNvSpPr>
          <p:nvPr>
            <p:ph type="title"/>
          </p:nvPr>
        </p:nvSpPr>
        <p:spPr>
          <a:xfrm>
            <a:off x="2185370" y="136525"/>
            <a:ext cx="9168430" cy="729014"/>
          </a:xfrm>
        </p:spPr>
        <p:txBody>
          <a:bodyPr/>
          <a:lstStyle/>
          <a:p>
            <a:pPr algn="ctr"/>
            <a:r>
              <a:rPr lang="en-US" b="1" dirty="0"/>
              <a:t>Recommendations</a:t>
            </a:r>
          </a:p>
        </p:txBody>
      </p:sp>
      <p:sp>
        <p:nvSpPr>
          <p:cNvPr id="4" name="Slide Number Placeholder 3">
            <a:extLst>
              <a:ext uri="{FF2B5EF4-FFF2-40B4-BE49-F238E27FC236}">
                <a16:creationId xmlns:a16="http://schemas.microsoft.com/office/drawing/2014/main" id="{B5320FEB-95B1-4460-9E17-A9566AF3655C}"/>
              </a:ext>
            </a:extLst>
          </p:cNvPr>
          <p:cNvSpPr>
            <a:spLocks noGrp="1"/>
          </p:cNvSpPr>
          <p:nvPr>
            <p:ph type="sldNum" sz="quarter" idx="12"/>
          </p:nvPr>
        </p:nvSpPr>
        <p:spPr/>
        <p:txBody>
          <a:bodyPr/>
          <a:lstStyle/>
          <a:p>
            <a:fld id="{265EE9DD-23B7-45FC-A939-0A202084C108}" type="slidenum">
              <a:rPr lang="en-GB" smtClean="0"/>
              <a:t>4</a:t>
            </a:fld>
            <a:endParaRPr lang="en-GB"/>
          </a:p>
        </p:txBody>
      </p:sp>
      <p:sp>
        <p:nvSpPr>
          <p:cNvPr id="7" name="Content Placeholder 2">
            <a:extLst>
              <a:ext uri="{FF2B5EF4-FFF2-40B4-BE49-F238E27FC236}">
                <a16:creationId xmlns:a16="http://schemas.microsoft.com/office/drawing/2014/main" id="{2B1FB778-DA4C-40F7-9E74-481F02D56B3B}"/>
              </a:ext>
            </a:extLst>
          </p:cNvPr>
          <p:cNvSpPr>
            <a:spLocks noGrp="1"/>
          </p:cNvSpPr>
          <p:nvPr>
            <p:ph idx="1"/>
          </p:nvPr>
        </p:nvSpPr>
        <p:spPr>
          <a:xfrm>
            <a:off x="2420471" y="1156447"/>
            <a:ext cx="8845700" cy="4941794"/>
          </a:xfrm>
        </p:spPr>
        <p:txBody>
          <a:bodyPr>
            <a:noAutofit/>
          </a:bodyPr>
          <a:lstStyle/>
          <a:p>
            <a:pPr marL="457200" indent="-457200">
              <a:lnSpc>
                <a:spcPct val="107000"/>
              </a:lnSpc>
              <a:spcBef>
                <a:spcPts val="0"/>
              </a:spcBef>
              <a:spcAft>
                <a:spcPts val="800"/>
              </a:spcAft>
              <a:buFont typeface="Wingdings" panose="05000000000000000000" pitchFamily="2" charset="2"/>
              <a:buChar char="q"/>
            </a:pPr>
            <a:r>
              <a:rPr lang="en-US" sz="2000" dirty="0">
                <a:solidFill>
                  <a:srgbClr val="000000"/>
                </a:solidFill>
                <a:latin typeface="Arial" panose="020B0604020202020204" pitchFamily="34" charset="0"/>
              </a:rPr>
              <a:t>The GN recommends using </a:t>
            </a:r>
          </a:p>
          <a:p>
            <a:pPr marL="914400" indent="-457200">
              <a:lnSpc>
                <a:spcPct val="107000"/>
              </a:lnSpc>
              <a:spcBef>
                <a:spcPts val="0"/>
              </a:spcBef>
              <a:spcAft>
                <a:spcPts val="800"/>
              </a:spcAft>
              <a:buFont typeface="Wingdings" panose="05000000000000000000" pitchFamily="2" charset="2"/>
              <a:buChar char="v"/>
              <a:tabLst>
                <a:tab pos="914400" algn="l"/>
              </a:tabLst>
            </a:pPr>
            <a:r>
              <a:rPr lang="en-US" sz="2000" dirty="0">
                <a:solidFill>
                  <a:srgbClr val="000000"/>
                </a:solidFill>
                <a:latin typeface="Arial" panose="020B0604020202020204" pitchFamily="34" charset="0"/>
              </a:rPr>
              <a:t>the transaction approach for a </a:t>
            </a:r>
            <a:r>
              <a:rPr lang="en-US" sz="2000" b="1" dirty="0">
                <a:solidFill>
                  <a:srgbClr val="0000FF"/>
                </a:solidFill>
                <a:latin typeface="Arial" panose="020B0604020202020204" pitchFamily="34" charset="0"/>
              </a:rPr>
              <a:t>supplemental series </a:t>
            </a:r>
            <a:r>
              <a:rPr lang="en-US" sz="2000" dirty="0">
                <a:solidFill>
                  <a:srgbClr val="0000FF"/>
                </a:solidFill>
                <a:latin typeface="Arial" panose="020B0604020202020204" pitchFamily="34" charset="0"/>
              </a:rPr>
              <a:t>on Greenfield Investment (GI) and Extension of Capacity (EC) </a:t>
            </a:r>
            <a:r>
              <a:rPr lang="en-US" sz="2000" b="1" dirty="0">
                <a:solidFill>
                  <a:srgbClr val="0000FF"/>
                </a:solidFill>
                <a:latin typeface="Arial" panose="020B0604020202020204" pitchFamily="34" charset="0"/>
              </a:rPr>
              <a:t>under Direct Investment</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as it is consistent with the balance of payments framework, while </a:t>
            </a:r>
          </a:p>
          <a:p>
            <a:pPr marL="914400" indent="-457200">
              <a:lnSpc>
                <a:spcPct val="107000"/>
              </a:lnSpc>
              <a:spcBef>
                <a:spcPts val="0"/>
              </a:spcBef>
              <a:spcAft>
                <a:spcPts val="800"/>
              </a:spcAft>
              <a:buFont typeface="Wingdings" panose="05000000000000000000" pitchFamily="2" charset="2"/>
              <a:buChar char="v"/>
              <a:tabLst>
                <a:tab pos="914400" algn="l"/>
              </a:tabLst>
            </a:pPr>
            <a:r>
              <a:rPr lang="en-US" sz="2000" dirty="0">
                <a:solidFill>
                  <a:srgbClr val="000000"/>
                </a:solidFill>
                <a:latin typeface="Arial" panose="020B0604020202020204" pitchFamily="34" charset="0"/>
              </a:rPr>
              <a:t>the </a:t>
            </a:r>
            <a:r>
              <a:rPr lang="en-US" sz="2000" b="1" dirty="0">
                <a:solidFill>
                  <a:srgbClr val="0000FF"/>
                </a:solidFill>
                <a:latin typeface="Arial" panose="020B0604020202020204" pitchFamily="34" charset="0"/>
              </a:rPr>
              <a:t>capital approach </a:t>
            </a:r>
            <a:r>
              <a:rPr lang="en-US" sz="2000" dirty="0">
                <a:solidFill>
                  <a:srgbClr val="0000FF"/>
                </a:solidFill>
                <a:latin typeface="Arial" panose="020B0604020202020204" pitchFamily="34" charset="0"/>
              </a:rPr>
              <a:t>could be considered in a broader context of analyzing </a:t>
            </a:r>
            <a:r>
              <a:rPr lang="en-US" sz="2000" i="1" dirty="0">
                <a:solidFill>
                  <a:srgbClr val="0000FF"/>
                </a:solidFill>
                <a:latin typeface="Arial" panose="020B0604020202020204" pitchFamily="34" charset="0"/>
              </a:rPr>
              <a:t>multinational enterprises </a:t>
            </a:r>
            <a:r>
              <a:rPr lang="en-US" sz="2000" dirty="0">
                <a:solidFill>
                  <a:srgbClr val="0000FF"/>
                </a:solidFill>
                <a:latin typeface="Arial" panose="020B0604020202020204" pitchFamily="34" charset="0"/>
              </a:rPr>
              <a:t>(MNEs).</a:t>
            </a:r>
          </a:p>
          <a:p>
            <a:pPr marL="0" marR="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1806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99F02C-829E-4C00-B1ED-CFB4E4F5BAC2}"/>
              </a:ext>
            </a:extLst>
          </p:cNvPr>
          <p:cNvSpPr>
            <a:spLocks noGrp="1"/>
          </p:cNvSpPr>
          <p:nvPr>
            <p:ph type="sldNum" sz="quarter" idx="12"/>
          </p:nvPr>
        </p:nvSpPr>
        <p:spPr/>
        <p:txBody>
          <a:bodyPr/>
          <a:lstStyle/>
          <a:p>
            <a:fld id="{265EE9DD-23B7-45FC-A939-0A202084C108}" type="slidenum">
              <a:rPr lang="en-GB" smtClean="0"/>
              <a:t>5</a:t>
            </a:fld>
            <a:endParaRPr lang="en-GB"/>
          </a:p>
        </p:txBody>
      </p:sp>
      <p:sp>
        <p:nvSpPr>
          <p:cNvPr id="8" name="Text Box 3">
            <a:extLst>
              <a:ext uri="{FF2B5EF4-FFF2-40B4-BE49-F238E27FC236}">
                <a16:creationId xmlns:a16="http://schemas.microsoft.com/office/drawing/2014/main" id="{E296017C-B742-4B1C-BA0E-928A95820F15}"/>
              </a:ext>
            </a:extLst>
          </p:cNvPr>
          <p:cNvSpPr txBox="1"/>
          <p:nvPr/>
        </p:nvSpPr>
        <p:spPr>
          <a:xfrm>
            <a:off x="4985496" y="3672214"/>
            <a:ext cx="6391835" cy="522858"/>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800"/>
              </a:spcAft>
            </a:pPr>
            <a:r>
              <a:rPr lang="en-US" sz="2400" b="1" kern="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THANK YOU!</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1260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3128</TotalTime>
  <Words>380</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GE SS Text Light</vt:lpstr>
      <vt:lpstr>Sakkal Majalla</vt:lpstr>
      <vt:lpstr>Times New Roman</vt:lpstr>
      <vt:lpstr>Wingdings</vt:lpstr>
      <vt:lpstr>Office Theme</vt:lpstr>
      <vt:lpstr>PowerPoint Presentation</vt:lpstr>
      <vt:lpstr>Definition of Greenfield Investment</vt:lpstr>
      <vt:lpstr>Greenfield Investment (GI) and Extension of Capacity (EC)</vt:lpstr>
      <vt:lpstr>Recommendations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 برنامج العمل في مجال الإحصاءات النقدية والمالية 2021-2022م</dc:title>
  <dc:creator>ALHASAN AL RUMHI</dc:creator>
  <cp:lastModifiedBy>Tigran Terlemezian</cp:lastModifiedBy>
  <cp:revision>204</cp:revision>
  <cp:lastPrinted>2021-03-22T10:36:23Z</cp:lastPrinted>
  <dcterms:created xsi:type="dcterms:W3CDTF">2020-12-08T10:09:05Z</dcterms:created>
  <dcterms:modified xsi:type="dcterms:W3CDTF">2024-06-09T07:37:56Z</dcterms:modified>
</cp:coreProperties>
</file>