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1" r:id="rId2"/>
    <p:sldId id="359" r:id="rId3"/>
    <p:sldId id="368" r:id="rId4"/>
    <p:sldId id="363" r:id="rId5"/>
    <p:sldId id="365" r:id="rId6"/>
    <p:sldId id="364" r:id="rId7"/>
    <p:sldId id="362" r:id="rId8"/>
  </p:sldIdLst>
  <p:sldSz cx="12192000" cy="6858000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56921"/>
    <a:srgbClr val="D6DCE5"/>
    <a:srgbClr val="EBD08E"/>
    <a:srgbClr val="F0F5F6"/>
    <a:srgbClr val="F9F9F9"/>
    <a:srgbClr val="D0CECE"/>
    <a:srgbClr val="D4BD7D"/>
    <a:srgbClr val="F2F2F2"/>
    <a:srgbClr val="515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1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65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48711"/>
          </a:xfrm>
          <a:prstGeom prst="rect">
            <a:avLst/>
          </a:prstGeom>
        </p:spPr>
        <p:txBody>
          <a:bodyPr vert="horz" lIns="94864" tIns="47433" rIns="94864" bIns="474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48711"/>
          </a:xfrm>
          <a:prstGeom prst="rect">
            <a:avLst/>
          </a:prstGeom>
        </p:spPr>
        <p:txBody>
          <a:bodyPr vert="horz" lIns="94864" tIns="47433" rIns="94864" bIns="47433" rtlCol="0"/>
          <a:lstStyle>
            <a:lvl1pPr algn="r">
              <a:defRPr sz="1200"/>
            </a:lvl1pPr>
          </a:lstStyle>
          <a:p>
            <a:fld id="{16A857D6-5997-4BB7-B529-CE2F50E28826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1366"/>
            <a:ext cx="4002299" cy="348710"/>
          </a:xfrm>
          <a:prstGeom prst="rect">
            <a:avLst/>
          </a:prstGeom>
        </p:spPr>
        <p:txBody>
          <a:bodyPr vert="horz" lIns="94864" tIns="47433" rIns="94864" bIns="474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01366"/>
            <a:ext cx="4002299" cy="348710"/>
          </a:xfrm>
          <a:prstGeom prst="rect">
            <a:avLst/>
          </a:prstGeom>
        </p:spPr>
        <p:txBody>
          <a:bodyPr vert="horz" lIns="94864" tIns="47433" rIns="94864" bIns="47433" rtlCol="0" anchor="b"/>
          <a:lstStyle>
            <a:lvl1pPr algn="r">
              <a:defRPr sz="1200"/>
            </a:lvl1pPr>
          </a:lstStyle>
          <a:p>
            <a:fld id="{E74DE66E-23F9-491A-9DBF-070B59458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8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129" cy="348902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895" y="0"/>
            <a:ext cx="4002129" cy="348902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r">
              <a:defRPr sz="800"/>
            </a:lvl1pPr>
          </a:lstStyle>
          <a:p>
            <a:fld id="{6C6611E5-783F-42A4-A6F9-2231745B0E9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5238" y="868363"/>
            <a:ext cx="4165600" cy="2344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28" tIns="31414" rIns="62828" bIns="314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120" y="3344759"/>
            <a:ext cx="7388860" cy="2736417"/>
          </a:xfrm>
          <a:prstGeom prst="rect">
            <a:avLst/>
          </a:prstGeom>
        </p:spPr>
        <p:txBody>
          <a:bodyPr vert="horz" lIns="62828" tIns="31414" rIns="62828" bIns="314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1174"/>
            <a:ext cx="4002129" cy="348902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895" y="6601174"/>
            <a:ext cx="4002129" cy="348902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r">
              <a:defRPr sz="800"/>
            </a:lvl1pPr>
          </a:lstStyle>
          <a:p>
            <a:fld id="{F9AD6040-BC0A-4C0A-BD8C-7F34EA6C7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9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AF26-C86B-4876-8377-DDBE234D7905}" type="datetime1">
              <a:rPr lang="en-GB" smtClean="0"/>
              <a:t>09/06/2024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5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6237-C1BC-45E7-8322-3CE4AC906A4A}" type="datetime1">
              <a:rPr lang="en-GB" smtClean="0"/>
              <a:t>09/06/2024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78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8561-C17C-484D-84D1-17CE8AF907B5}" type="datetime1">
              <a:rPr lang="en-GB" smtClean="0"/>
              <a:t>09/06/2024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0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D8EF-6F9F-4029-9CCF-EF6EDD32D142}" type="datetime1">
              <a:rPr lang="en-GB" smtClean="0"/>
              <a:t>09/06/2024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2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BED-FA7B-42E7-9397-78A8135167E4}" type="datetime1">
              <a:rPr lang="en-GB" smtClean="0"/>
              <a:t>09/06/2024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87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79F9-DEA6-4767-ADC9-730FEBBDCE20}" type="datetime1">
              <a:rPr lang="en-GB" smtClean="0"/>
              <a:t>09/06/2024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9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BB26-F047-4F7F-8558-5E3D63F3DBD9}" type="datetime1">
              <a:rPr lang="en-GB" smtClean="0"/>
              <a:t>09/06/2024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5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BC68-6B7A-406F-B507-0D682CF34BC8}" type="datetime1">
              <a:rPr lang="en-GB" smtClean="0"/>
              <a:t>09/06/2024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17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B360-2C7C-4ED9-8FC0-DACBDF384ED4}" type="datetime1">
              <a:rPr lang="en-GB" smtClean="0"/>
              <a:t>09/06/2024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88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583A-7B76-4A3F-9766-3D3D936C842F}" type="datetime1">
              <a:rPr lang="en-GB" smtClean="0"/>
              <a:t>09/06/2024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14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02FB-11B5-45D0-A352-72409B4E0457}" type="datetime1">
              <a:rPr lang="en-GB" smtClean="0"/>
              <a:t>09/06/2024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39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ADE72-960D-46F9-BA00-A84CD66BDEBC}" type="datetime1">
              <a:rPr lang="en-GB" smtClean="0"/>
              <a:t>09/06/2024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EE9DD-23B7-45FC-A939-0A202084C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13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3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4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9F02C-829E-4C00-B1ED-CFB4E4F5B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1</a:t>
            </a:fld>
            <a:endParaRPr lang="en-GB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9BBEFF4-10AE-42C8-A6FB-202A38E63812}"/>
              </a:ext>
            </a:extLst>
          </p:cNvPr>
          <p:cNvSpPr txBox="1"/>
          <p:nvPr/>
        </p:nvSpPr>
        <p:spPr>
          <a:xfrm>
            <a:off x="1546412" y="1208747"/>
            <a:ext cx="5593416" cy="132556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Seventh GCC Regional Seminar on Foreign Investment Statistics </a:t>
            </a:r>
            <a:r>
              <a:rPr lang="en-GB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cooperation with </a:t>
            </a:r>
            <a:r>
              <a:rPr lang="en-GB" sz="24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</a:t>
            </a:r>
            <a:r>
              <a:rPr lang="en-GB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CTAD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70">
            <a:extLst>
              <a:ext uri="{FF2B5EF4-FFF2-40B4-BE49-F238E27FC236}">
                <a16:creationId xmlns:a16="http://schemas.microsoft.com/office/drawing/2014/main" id="{331B1CDB-F622-40AC-9D28-2C858A9A9C4C}"/>
              </a:ext>
            </a:extLst>
          </p:cNvPr>
          <p:cNvSpPr txBox="1"/>
          <p:nvPr/>
        </p:nvSpPr>
        <p:spPr>
          <a:xfrm>
            <a:off x="6905625" y="1261800"/>
            <a:ext cx="4448175" cy="132556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ar-OM" sz="2600" b="1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mohammad bold art 1"/>
              </a:rPr>
              <a:t>الندوة الاقليمية سابعا</a:t>
            </a:r>
            <a:r>
              <a:rPr lang="ar-OM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ar-OM" sz="2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mohammad bold art 1"/>
              </a:rPr>
              <a:t>حول</a:t>
            </a:r>
            <a:r>
              <a:rPr lang="ar-OM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ar-OM" sz="2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mohammad bold art 1"/>
              </a:rPr>
              <a:t>إحصاءات الاستثمار الأجنبي بالتعاون مع </a:t>
            </a:r>
            <a:r>
              <a:rPr lang="ar-OM" sz="26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mohammad bold art 1"/>
              </a:rPr>
              <a:t>الأونكتاد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GE SS Text Bold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Text Box 470">
            <a:extLst>
              <a:ext uri="{FF2B5EF4-FFF2-40B4-BE49-F238E27FC236}">
                <a16:creationId xmlns:a16="http://schemas.microsoft.com/office/drawing/2014/main" id="{5B75E079-E4A1-4CA3-80BE-F5CA1BDBFBED}"/>
              </a:ext>
            </a:extLst>
          </p:cNvPr>
          <p:cNvSpPr txBox="1"/>
          <p:nvPr/>
        </p:nvSpPr>
        <p:spPr>
          <a:xfrm>
            <a:off x="4914898" y="2722300"/>
            <a:ext cx="6485965" cy="99627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ar-OM" sz="26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mohammad bold art 1"/>
              </a:rPr>
              <a:t>الوضع الحالي لمسوحات الاستثمار الأجنبي في دول مجلس التعاون الخليجي</a:t>
            </a:r>
            <a:r>
              <a:rPr lang="en-US" sz="20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GE SS Text Bold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E296017C-B742-4B1C-BA0E-928A95820F15}"/>
              </a:ext>
            </a:extLst>
          </p:cNvPr>
          <p:cNvSpPr txBox="1"/>
          <p:nvPr/>
        </p:nvSpPr>
        <p:spPr>
          <a:xfrm>
            <a:off x="4985496" y="3672214"/>
            <a:ext cx="6391835" cy="84982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Current Status of Foreign Investment Statistics in the GCC Member States</a:t>
            </a:r>
            <a:r>
              <a:rPr lang="en-GB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7C85159D-3ADF-4764-B502-AAA21E2DDABF}"/>
              </a:ext>
            </a:extLst>
          </p:cNvPr>
          <p:cNvSpPr txBox="1"/>
          <p:nvPr/>
        </p:nvSpPr>
        <p:spPr>
          <a:xfrm>
            <a:off x="8157882" y="4753116"/>
            <a:ext cx="2619936" cy="6667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E SS Text Light"/>
              </a:rPr>
              <a:t>28</a:t>
            </a:r>
            <a:r>
              <a:rPr lang="en-US" sz="1800" u="sng" dirty="0">
                <a:effectLst/>
                <a:latin typeface="GE SS Text Ligh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OM" sz="1800" u="sng" dirty="0">
                <a:effectLst/>
                <a:latin typeface="GE SS Text Light"/>
                <a:ea typeface="Calibri" panose="020F0502020204030204" pitchFamily="34" charset="0"/>
                <a:cs typeface="Arial" panose="020B0604020202020204" pitchFamily="34" charset="0"/>
              </a:rPr>
              <a:t>يمكن 2024م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OM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GE SS Text Light"/>
              </a:rPr>
              <a:t>(باستخدام الوسائط الإلكترونية)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GE SS Text Bold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63F1E65F-DAD2-470B-B676-581AE0013115}"/>
              </a:ext>
            </a:extLst>
          </p:cNvPr>
          <p:cNvSpPr txBox="1"/>
          <p:nvPr/>
        </p:nvSpPr>
        <p:spPr>
          <a:xfrm>
            <a:off x="6289118" y="4753116"/>
            <a:ext cx="1868762" cy="61369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</a:pPr>
            <a:r>
              <a:rPr lang="en-US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May 28, 2024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Virtual Mode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CA90-AFA1-4973-A4B2-31E45A31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370" y="136525"/>
            <a:ext cx="9168430" cy="729014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Investment Positions and Flows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20FEB-95B1-4460-9E17-A9566AF3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2</a:t>
            </a:fld>
            <a:endParaRPr lang="en-GB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D33BA25-68AE-48BA-BAD5-78DAB080088A}"/>
              </a:ext>
            </a:extLst>
          </p:cNvPr>
          <p:cNvSpPr>
            <a:spLocks noGrp="1"/>
          </p:cNvSpPr>
          <p:nvPr/>
        </p:nvSpPr>
        <p:spPr>
          <a:xfrm>
            <a:off x="1288420" y="869187"/>
            <a:ext cx="9615160" cy="5119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8A7DF01-0E20-424B-86D7-E16FA74355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176076"/>
              </p:ext>
            </p:extLst>
          </p:nvPr>
        </p:nvGraphicFramePr>
        <p:xfrm>
          <a:off x="2185370" y="1233074"/>
          <a:ext cx="9372600" cy="450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r:id="rId4" imgW="9372523" imgH="3581264" progId="Excel.Sheet.12">
                  <p:embed/>
                </p:oleObj>
              </mc:Choice>
              <mc:Fallback>
                <p:oleObj name="Worksheet" r:id="rId4" imgW="9372523" imgH="35812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5370" y="1233074"/>
                        <a:ext cx="9372600" cy="4508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1189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CA90-AFA1-4973-A4B2-31E45A31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370" y="136525"/>
            <a:ext cx="9168430" cy="7290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Quarterly Investment Positions and Flows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20FEB-95B1-4460-9E17-A9566AF3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3</a:t>
            </a:fld>
            <a:endParaRPr lang="en-GB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D33BA25-68AE-48BA-BAD5-78DAB080088A}"/>
              </a:ext>
            </a:extLst>
          </p:cNvPr>
          <p:cNvSpPr>
            <a:spLocks noGrp="1"/>
          </p:cNvSpPr>
          <p:nvPr/>
        </p:nvSpPr>
        <p:spPr>
          <a:xfrm>
            <a:off x="1288420" y="869187"/>
            <a:ext cx="9615160" cy="5119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14CAB21-29D1-40A0-AF31-BFA32BF444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63114"/>
              </p:ext>
            </p:extLst>
          </p:nvPr>
        </p:nvGraphicFramePr>
        <p:xfrm>
          <a:off x="2185370" y="1163171"/>
          <a:ext cx="9372600" cy="4825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Worksheet" r:id="rId4" imgW="9372523" imgH="3867014" progId="Excel.Sheet.12">
                  <p:embed/>
                </p:oleObj>
              </mc:Choice>
              <mc:Fallback>
                <p:oleObj name="Worksheet" r:id="rId4" imgW="9372523" imgH="386701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5370" y="1163171"/>
                        <a:ext cx="9372600" cy="4825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87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CA90-AFA1-4973-A4B2-31E45A31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370" y="136525"/>
            <a:ext cx="9168430" cy="729014"/>
          </a:xfrm>
        </p:spPr>
        <p:txBody>
          <a:bodyPr/>
          <a:lstStyle/>
          <a:p>
            <a:pPr algn="ctr"/>
            <a:r>
              <a:rPr lang="en-US" b="1" dirty="0"/>
              <a:t>Balance of Payments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20FEB-95B1-4460-9E17-A9566AF3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4</a:t>
            </a:fld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33BA25-68AE-48BA-BAD5-78DAB080088A}"/>
              </a:ext>
            </a:extLst>
          </p:cNvPr>
          <p:cNvSpPr>
            <a:spLocks noGrp="1"/>
          </p:cNvSpPr>
          <p:nvPr/>
        </p:nvSpPr>
        <p:spPr>
          <a:xfrm>
            <a:off x="1288420" y="869187"/>
            <a:ext cx="9615160" cy="5119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3EE7F80-57D9-44C0-87FF-00C0F40A4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612589"/>
              </p:ext>
            </p:extLst>
          </p:nvPr>
        </p:nvGraphicFramePr>
        <p:xfrm>
          <a:off x="1723239" y="1138237"/>
          <a:ext cx="9630561" cy="4850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4" imgW="9096416" imgH="4581389" progId="Excel.Sheet.12">
                  <p:embed/>
                </p:oleObj>
              </mc:Choice>
              <mc:Fallback>
                <p:oleObj name="Worksheet" r:id="rId4" imgW="9096416" imgH="45813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3239" y="1138237"/>
                        <a:ext cx="9630561" cy="4850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20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CA90-AFA1-4973-A4B2-31E45A31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370" y="136525"/>
            <a:ext cx="9168430" cy="729014"/>
          </a:xfrm>
        </p:spPr>
        <p:txBody>
          <a:bodyPr/>
          <a:lstStyle/>
          <a:p>
            <a:pPr algn="ctr"/>
            <a:r>
              <a:rPr lang="en-US" b="1" dirty="0"/>
              <a:t>Foreign Direct Investment (FDI)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20FEB-95B1-4460-9E17-A9566AF3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4A0AF1E-C570-43A9-ABF7-A82699CC67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199214"/>
              </p:ext>
            </p:extLst>
          </p:nvPr>
        </p:nvGraphicFramePr>
        <p:xfrm>
          <a:off x="2185370" y="1208368"/>
          <a:ext cx="9096375" cy="4802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Worksheet" r:id="rId4" imgW="9096416" imgH="3819661" progId="Excel.Sheet.12">
                  <p:embed/>
                </p:oleObj>
              </mc:Choice>
              <mc:Fallback>
                <p:oleObj name="Worksheet" r:id="rId4" imgW="9096416" imgH="38196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5370" y="1208368"/>
                        <a:ext cx="9096375" cy="4802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995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CA90-AFA1-4973-A4B2-31E45A31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370" y="136525"/>
            <a:ext cx="9168430" cy="72901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Foreign Investment Survey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20FEB-95B1-4460-9E17-A9566AF3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D2C1B9F-20EB-4716-AE84-6F2BB2F978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109219"/>
              </p:ext>
            </p:extLst>
          </p:nvPr>
        </p:nvGraphicFramePr>
        <p:xfrm>
          <a:off x="1768475" y="1089026"/>
          <a:ext cx="9585325" cy="479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Worksheet" r:id="rId4" imgW="10620314" imgH="4914900" progId="Excel.Sheet.12">
                  <p:embed/>
                </p:oleObj>
              </mc:Choice>
              <mc:Fallback>
                <p:oleObj name="Worksheet" r:id="rId4" imgW="10620314" imgH="4914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8475" y="1089026"/>
                        <a:ext cx="9585325" cy="4794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38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9F02C-829E-4C00-B1ED-CFB4E4F5B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E9DD-23B7-45FC-A939-0A202084C108}" type="slidenum">
              <a:rPr lang="en-GB" smtClean="0"/>
              <a:t>7</a:t>
            </a:fld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E296017C-B742-4B1C-BA0E-928A95820F15}"/>
              </a:ext>
            </a:extLst>
          </p:cNvPr>
          <p:cNvSpPr txBox="1"/>
          <p:nvPr/>
        </p:nvSpPr>
        <p:spPr>
          <a:xfrm>
            <a:off x="4985496" y="3672214"/>
            <a:ext cx="6391835" cy="52285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THANK YOU!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60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3458</TotalTime>
  <Words>96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GE SS Text Light</vt:lpstr>
      <vt:lpstr>Sakkal Majalla</vt:lpstr>
      <vt:lpstr>Times New Roman</vt:lpstr>
      <vt:lpstr>Office Theme</vt:lpstr>
      <vt:lpstr>Worksheet</vt:lpstr>
      <vt:lpstr>Microsoft Excel Worksheet</vt:lpstr>
      <vt:lpstr>PowerPoint Presentation</vt:lpstr>
      <vt:lpstr>Investment Positions and Flows</vt:lpstr>
      <vt:lpstr>Quarterly Investment Positions and Flows</vt:lpstr>
      <vt:lpstr>Balance of Payments</vt:lpstr>
      <vt:lpstr>Foreign Direct Investment (FDI)</vt:lpstr>
      <vt:lpstr>Foreign Investment Survey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02. برنامج العمل في مجال الإحصاءات النقدية والمالية 2021-2022م</dc:title>
  <dc:creator>ALHASAN AL RUMHI</dc:creator>
  <cp:lastModifiedBy>Tigran Terlemezian</cp:lastModifiedBy>
  <cp:revision>208</cp:revision>
  <cp:lastPrinted>2021-03-22T10:36:23Z</cp:lastPrinted>
  <dcterms:created xsi:type="dcterms:W3CDTF">2020-12-08T10:09:05Z</dcterms:created>
  <dcterms:modified xsi:type="dcterms:W3CDTF">2024-06-09T05:31:26Z</dcterms:modified>
</cp:coreProperties>
</file>